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26" r:id="rId2"/>
    <p:sldId id="257" r:id="rId3"/>
    <p:sldId id="258" r:id="rId4"/>
    <p:sldId id="361" r:id="rId5"/>
    <p:sldId id="269" r:id="rId6"/>
    <p:sldId id="360" r:id="rId7"/>
    <p:sldId id="349" r:id="rId8"/>
    <p:sldId id="334" r:id="rId9"/>
    <p:sldId id="355" r:id="rId10"/>
    <p:sldId id="333" r:id="rId11"/>
    <p:sldId id="336" r:id="rId12"/>
    <p:sldId id="335" r:id="rId13"/>
    <p:sldId id="356" r:id="rId14"/>
    <p:sldId id="357" r:id="rId15"/>
    <p:sldId id="358" r:id="rId16"/>
    <p:sldId id="339" r:id="rId17"/>
    <p:sldId id="340" r:id="rId18"/>
    <p:sldId id="345" r:id="rId19"/>
    <p:sldId id="354" r:id="rId20"/>
    <p:sldId id="346" r:id="rId21"/>
    <p:sldId id="341" r:id="rId22"/>
    <p:sldId id="343" r:id="rId23"/>
    <p:sldId id="344" r:id="rId24"/>
    <p:sldId id="347" r:id="rId25"/>
    <p:sldId id="359" r:id="rId26"/>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84" y="306"/>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2020-10-14</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smtClean="0">
                <a:solidFill>
                  <a:schemeClr val="tx1"/>
                </a:solidFill>
                <a:effectLst/>
                <a:latin typeface="+mn-lt"/>
                <a:ea typeface="+mn-ea"/>
                <a:cs typeface="+mn-cs"/>
              </a:rPr>
              <a:t>64x64</a:t>
            </a:r>
            <a:r>
              <a:rPr lang="zh-CN" altLang="en-US" sz="1200" b="0" i="0" kern="1200" dirty="0" smtClean="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通过</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smtClean="0">
                <a:solidFill>
                  <a:schemeClr val="tx1"/>
                </a:solidFill>
                <a:effectLst/>
                <a:latin typeface="+mn-lt"/>
                <a:ea typeface="+mn-ea"/>
                <a:cs typeface="+mn-cs"/>
              </a:rPr>
              <a:t>光照更强的一边，热力图中眼部与其他区域的连通性更强</a:t>
            </a:r>
            <a:r>
              <a:rPr lang="zh-CN" altLang="en-US" sz="1200" b="0" i="0" kern="1200" dirty="0" smtClean="0">
                <a:solidFill>
                  <a:schemeClr val="tx1"/>
                </a:solidFill>
                <a:effectLst/>
                <a:latin typeface="+mn-lt"/>
                <a:ea typeface="+mn-ea"/>
                <a:cs typeface="+mn-cs"/>
              </a:rPr>
              <a:t>。同时在各种光照下，空间权重</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13</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通过实验发现，当目标的</a:t>
            </a:r>
            <a:r>
              <a:rPr lang="zh-CN" altLang="en-US" sz="1200" b="1" i="0" kern="1200" dirty="0" smtClean="0">
                <a:solidFill>
                  <a:schemeClr val="tx1"/>
                </a:solidFill>
                <a:effectLst/>
                <a:latin typeface="+mn-lt"/>
                <a:ea typeface="+mn-ea"/>
                <a:cs typeface="+mn-cs"/>
              </a:rPr>
              <a:t>视线方线越平直时，眼部的热度越高</a:t>
            </a:r>
            <a:r>
              <a:rPr lang="zh-CN" altLang="en-US" sz="1200" b="0" i="0" kern="1200" dirty="0" smtClean="0">
                <a:solidFill>
                  <a:schemeClr val="tx1"/>
                </a:solidFill>
                <a:effectLst/>
                <a:latin typeface="+mn-lt"/>
                <a:ea typeface="+mn-ea"/>
                <a:cs typeface="+mn-cs"/>
              </a:rPr>
              <a:t>。而</a:t>
            </a:r>
            <a:r>
              <a:rPr lang="zh-CN" altLang="en-US" sz="1200" b="1" i="0" kern="1200" dirty="0" smtClean="0">
                <a:solidFill>
                  <a:schemeClr val="tx1"/>
                </a:solidFill>
                <a:effectLst/>
                <a:latin typeface="+mn-lt"/>
                <a:ea typeface="+mn-ea"/>
                <a:cs typeface="+mn-cs"/>
              </a:rPr>
              <a:t>视线方向越偏时，热度则明显的朝面部其他部分分散</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14</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这部分使用了头部姿态分布更广的</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数据集。实验发现，当</a:t>
            </a:r>
            <a:r>
              <a:rPr lang="zh-CN" altLang="en-US" sz="1200" b="1" i="0" kern="1200" dirty="0" smtClean="0">
                <a:solidFill>
                  <a:schemeClr val="tx1"/>
                </a:solidFill>
                <a:effectLst/>
                <a:latin typeface="+mn-lt"/>
                <a:ea typeface="+mn-ea"/>
                <a:cs typeface="+mn-cs"/>
              </a:rPr>
              <a:t>头部姿态极端偏时，面部其他区域对视线检测的帮助尤为明显</a:t>
            </a:r>
            <a:r>
              <a:rPr lang="zh-CN" altLang="en-US" sz="1200" b="0" i="0" kern="1200" dirty="0" smtClean="0">
                <a:solidFill>
                  <a:schemeClr val="tx1"/>
                </a:solidFill>
                <a:effectLst/>
                <a:latin typeface="+mn-lt"/>
                <a:ea typeface="+mn-ea"/>
                <a:cs typeface="+mn-cs"/>
              </a:rPr>
              <a:t>。此外，</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数据集上的热度相比</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，明显的朝面部周围分散，可能证明在</a:t>
            </a:r>
            <a:r>
              <a:rPr lang="zh-CN" altLang="en-US" sz="1200" b="1" i="0" kern="1200" dirty="0" smtClean="0">
                <a:solidFill>
                  <a:schemeClr val="tx1"/>
                </a:solidFill>
                <a:effectLst/>
                <a:latin typeface="+mn-lt"/>
                <a:ea typeface="+mn-ea"/>
                <a:cs typeface="+mn-cs"/>
              </a:rPr>
              <a:t>低分辨率的情况下，使用完整面部图像有更大优势</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15</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18</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19</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眼角位置坐标不仅直接提供了眼睛位置信息，同时又暗含</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信息（眼角间距越小，</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越大，反之头部越正）。实验结果表明，这个精简后的模型在</a:t>
            </a:r>
            <a:r>
              <a:rPr lang="en-US" altLang="zh-CN" sz="1200" b="0" i="0" kern="1200" dirty="0" smtClean="0">
                <a:solidFill>
                  <a:schemeClr val="tx1"/>
                </a:solidFill>
                <a:effectLst/>
                <a:latin typeface="+mn-lt"/>
                <a:ea typeface="+mn-ea"/>
                <a:cs typeface="+mn-cs"/>
              </a:rPr>
              <a:t>iPhone</a:t>
            </a:r>
            <a:r>
              <a:rPr lang="zh-CN" altLang="en-US" sz="1200" b="0" i="0" kern="1200" dirty="0" smtClean="0">
                <a:solidFill>
                  <a:schemeClr val="tx1"/>
                </a:solidFill>
                <a:effectLst/>
                <a:latin typeface="+mn-lt"/>
                <a:ea typeface="+mn-ea"/>
                <a:cs typeface="+mn-cs"/>
              </a:rPr>
              <a:t>上的误差为</a:t>
            </a:r>
            <a:r>
              <a:rPr lang="en-US" altLang="zh-CN" sz="1200" b="0" i="0" kern="1200" dirty="0" smtClean="0">
                <a:solidFill>
                  <a:schemeClr val="tx1"/>
                </a:solidFill>
                <a:effectLst/>
                <a:latin typeface="+mn-lt"/>
                <a:ea typeface="+mn-ea"/>
                <a:cs typeface="+mn-cs"/>
              </a:rPr>
              <a:t>1.78cm</a:t>
            </a:r>
            <a:r>
              <a:rPr lang="zh-CN" altLang="en-US" sz="1200" b="0" i="0" kern="1200" dirty="0" smtClean="0">
                <a:solidFill>
                  <a:schemeClr val="tx1"/>
                </a:solidFill>
                <a:effectLst/>
                <a:latin typeface="+mn-lt"/>
                <a:ea typeface="+mn-ea"/>
                <a:cs typeface="+mn-cs"/>
              </a:rPr>
              <a:t>，与原始模型的精度相差无几。同时，该模型在</a:t>
            </a:r>
            <a:r>
              <a:rPr lang="en-US" altLang="zh-CN" sz="1200" b="0" i="0" kern="1200" dirty="0" smtClean="0">
                <a:solidFill>
                  <a:schemeClr val="tx1"/>
                </a:solidFill>
                <a:effectLst/>
                <a:latin typeface="+mn-lt"/>
                <a:ea typeface="+mn-ea"/>
                <a:cs typeface="+mn-cs"/>
              </a:rPr>
              <a:t>Google Pixel 2 Phone</a:t>
            </a:r>
            <a:r>
              <a:rPr lang="zh-CN" altLang="en-US" sz="1200" b="0" i="0" kern="1200" dirty="0" smtClean="0">
                <a:solidFill>
                  <a:schemeClr val="tx1"/>
                </a:solidFill>
                <a:effectLst/>
                <a:latin typeface="+mn-lt"/>
                <a:ea typeface="+mn-ea"/>
                <a:cs typeface="+mn-cs"/>
              </a:rPr>
              <a:t>的处理速度达到</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20</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5ACD4103-EC3D-4C16-8996-25DE18166E0A}" type="datetime1">
              <a:rPr lang="zh-CN" altLang="en-US"/>
              <a:t>2020-10-14</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3160A8-FCDA-4438-A06B-8F9A2E82FEAD}" type="datetimeFigureOut">
              <a:rPr lang="zh-CN" altLang="en-US" smtClean="0"/>
              <a:t>2020-10-14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3160A8-FCDA-4438-A06B-8F9A2E82FEAD}" type="datetimeFigureOut">
              <a:rPr lang="zh-CN" altLang="en-US" smtClean="0"/>
              <a:t>2020-10-14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3160A8-FCDA-4438-A06B-8F9A2E82FEAD}" type="datetimeFigureOut">
              <a:rPr lang="zh-CN" altLang="en-US" smtClean="0"/>
              <a:t>2020-10-14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F3160A8-FCDA-4438-A06B-8F9A2E82FEAD}" type="datetimeFigureOut">
              <a:rPr lang="zh-CN" altLang="en-US" smtClean="0"/>
              <a:t>2020-10-14</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922020"/>
          </a:xfrm>
          <a:prstGeom prst="rect">
            <a:avLst/>
          </a:prstGeom>
          <a:noFill/>
        </p:spPr>
        <p:txBody>
          <a:bodyPr wrap="square" rtlCol="0">
            <a:spAutoFit/>
          </a:bodyPr>
          <a:lstStyle/>
          <a:p>
            <a:r>
              <a:rPr lang="en-US" altLang="zh-CN" dirty="0">
                <a:solidFill>
                  <a:schemeClr val="bg1"/>
                </a:solidFill>
              </a:rPr>
              <a:t>Supporting text here.</a:t>
            </a:r>
            <a:r>
              <a:rPr lang="en-US" altLang="zh-CN" dirty="0">
                <a:solidFill>
                  <a:schemeClr val="bg1"/>
                </a:solidFill>
                <a:sym typeface="+mn-ea"/>
              </a:rPr>
              <a:t>Supporting text here.</a:t>
            </a:r>
            <a:endParaRPr lang="en-US" altLang="zh-CN" dirty="0">
              <a:solidFill>
                <a:schemeClr val="bg1"/>
              </a:solidFill>
            </a:endParaRPr>
          </a:p>
          <a:p>
            <a:r>
              <a:rPr lang="en-US" altLang="zh-CN" dirty="0">
                <a:solidFill>
                  <a:schemeClr val="bg1"/>
                </a:solidFill>
                <a:sym typeface="+mn-ea"/>
              </a:rPr>
              <a:t>Supporting text here.</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smtClean="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369332"/>
          </a:xfrm>
          <a:prstGeom prst="rect">
            <a:avLst/>
          </a:prstGeom>
          <a:noFill/>
        </p:spPr>
        <p:txBody>
          <a:bodyPr wrap="square" rtlCol="0">
            <a:spAutoFit/>
          </a:bodyPr>
          <a:lstStyle/>
          <a:p>
            <a:r>
              <a:rPr lang="zh-CN" altLang="en-US" dirty="0"/>
              <a:t>创新：</a:t>
            </a:r>
            <a:r>
              <a:rPr lang="en-US" altLang="zh-CN" dirty="0"/>
              <a:t>Attention</a:t>
            </a:r>
            <a:r>
              <a:rPr lang="zh-CN" altLang="en-US" dirty="0"/>
              <a:t>计算权重</a:t>
            </a:r>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2"/>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smtClean="0"/>
              <a:t>GazeCapture</a:t>
            </a:r>
            <a:endParaRPr lang="zh-CN" altLang="en-US" dirty="0"/>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1585072"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1655676"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338482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3455876"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689067"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14" name="Freeform 11"/>
          <p:cNvSpPr/>
          <p:nvPr/>
        </p:nvSpPr>
        <p:spPr bwMode="auto">
          <a:xfrm rot="10800000">
            <a:off x="522913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5292080"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7" name="Freeform 11"/>
          <p:cNvSpPr/>
          <p:nvPr/>
        </p:nvSpPr>
        <p:spPr bwMode="auto">
          <a:xfrm rot="10800000">
            <a:off x="705056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8" name="文本框 1"/>
          <p:cNvSpPr txBox="1"/>
          <p:nvPr/>
        </p:nvSpPr>
        <p:spPr>
          <a:xfrm>
            <a:off x="7128284"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04</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0" name="TextBox 14"/>
          <p:cNvSpPr txBox="1"/>
          <p:nvPr/>
        </p:nvSpPr>
        <p:spPr>
          <a:xfrm>
            <a:off x="1159141"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2" name="文本框 1"/>
          <p:cNvSpPr txBox="1"/>
          <p:nvPr/>
        </p:nvSpPr>
        <p:spPr>
          <a:xfrm>
            <a:off x="2474052"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3" name="TextBox 14"/>
          <p:cNvSpPr txBox="1"/>
          <p:nvPr/>
        </p:nvSpPr>
        <p:spPr>
          <a:xfrm>
            <a:off x="2944126"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4" name="文本框 3"/>
          <p:cNvSpPr txBox="1"/>
          <p:nvPr/>
        </p:nvSpPr>
        <p:spPr>
          <a:xfrm>
            <a:off x="4354287"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5" name="TextBox 14"/>
          <p:cNvSpPr txBox="1"/>
          <p:nvPr/>
        </p:nvSpPr>
        <p:spPr>
          <a:xfrm>
            <a:off x="4824361"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24" name="文本框 23"/>
          <p:cNvSpPr txBox="1"/>
          <p:nvPr/>
        </p:nvSpPr>
        <p:spPr>
          <a:xfrm>
            <a:off x="6139272"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25" name="TextBox 14"/>
          <p:cNvSpPr txBox="1"/>
          <p:nvPr/>
        </p:nvSpPr>
        <p:spPr>
          <a:xfrm>
            <a:off x="6609346"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143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600"/>
                                        <p:tgtEl>
                                          <p:spTgt spid="20"/>
                                        </p:tgtEl>
                                      </p:cBhvr>
                                    </p:animEffect>
                                  </p:childTnLst>
                                </p:cTn>
                              </p:par>
                              <p:par>
                                <p:cTn id="27" presetID="21" presetClass="entr" presetSubtype="1" fill="hold" grpId="0" nodeType="withEffect">
                                  <p:stCondLst>
                                    <p:cond delay="203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700"/>
                                        <p:tgtEl>
                                          <p:spTgt spid="10"/>
                                        </p:tgtEl>
                                      </p:cBhvr>
                                    </p:animEffect>
                                  </p:childTnLst>
                                </p:cTn>
                              </p:par>
                              <p:par>
                                <p:cTn id="30" presetID="8" presetClass="emph" presetSubtype="0" repeatCount="indefinite" fill="hold" grpId="1" nodeType="withEffect">
                                  <p:stCondLst>
                                    <p:cond delay="2730"/>
                                  </p:stCondLst>
                                  <p:childTnLst>
                                    <p:animRot by="21600000">
                                      <p:cBhvr>
                                        <p:cTn id="31" dur="2000" fill="hold"/>
                                        <p:tgtEl>
                                          <p:spTgt spid="10"/>
                                        </p:tgtEl>
                                        <p:attrNameLst>
                                          <p:attrName>r</p:attrName>
                                        </p:attrNameLst>
                                      </p:cBhvr>
                                    </p:animRot>
                                  </p:childTnLst>
                                </p:cTn>
                              </p:par>
                              <p:par>
                                <p:cTn id="32" presetID="2" presetClass="entr" presetSubtype="4" accel="72000" fill="hold" grpId="0" nodeType="withEffect">
                                  <p:stCondLst>
                                    <p:cond delay="2730"/>
                                  </p:stCondLst>
                                  <p:iterate type="lt">
                                    <p:tmPct val="10000"/>
                                  </p:iterate>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1000" fill="hold"/>
                                        <p:tgtEl>
                                          <p:spTgt spid="11"/>
                                        </p:tgtEl>
                                        <p:attrNameLst>
                                          <p:attrName>ppt_x</p:attrName>
                                        </p:attrNameLst>
                                      </p:cBhvr>
                                      <p:tavLst>
                                        <p:tav tm="0">
                                          <p:val>
                                            <p:strVal val="#ppt_x"/>
                                          </p:val>
                                        </p:tav>
                                        <p:tav tm="100000">
                                          <p:val>
                                            <p:strVal val="#ppt_x"/>
                                          </p:val>
                                        </p:tav>
                                      </p:tavLst>
                                    </p:anim>
                                    <p:anim calcmode="lin" valueType="num">
                                      <p:cBhvr additive="base">
                                        <p:cTn id="35" dur="1000" fill="hold"/>
                                        <p:tgtEl>
                                          <p:spTgt spid="11"/>
                                        </p:tgtEl>
                                        <p:attrNameLst>
                                          <p:attrName>ppt_y</p:attrName>
                                        </p:attrNameLst>
                                      </p:cBhvr>
                                      <p:tavLst>
                                        <p:tav tm="0">
                                          <p:val>
                                            <p:strVal val="1+#ppt_h/2"/>
                                          </p:val>
                                        </p:tav>
                                        <p:tav tm="100000">
                                          <p:val>
                                            <p:strVal val="#ppt_y"/>
                                          </p:val>
                                        </p:tav>
                                      </p:tavLst>
                                    </p:anim>
                                  </p:childTnLst>
                                </p:cTn>
                              </p:par>
                              <p:par>
                                <p:cTn id="36" presetID="21" presetClass="entr" presetSubtype="1" fill="hold" grpId="0" nodeType="withEffect">
                                  <p:stCondLst>
                                    <p:cond delay="5230"/>
                                  </p:stCondLst>
                                  <p:childTnLst>
                                    <p:set>
                                      <p:cBhvr>
                                        <p:cTn id="37" dur="1" fill="hold">
                                          <p:stCondLst>
                                            <p:cond delay="0"/>
                                          </p:stCondLst>
                                        </p:cTn>
                                        <p:tgtEl>
                                          <p:spTgt spid="14"/>
                                        </p:tgtEl>
                                        <p:attrNameLst>
                                          <p:attrName>style.visibility</p:attrName>
                                        </p:attrNameLst>
                                      </p:cBhvr>
                                      <p:to>
                                        <p:strVal val="visible"/>
                                      </p:to>
                                    </p:set>
                                    <p:animEffect transition="in" filter="wheel(1)">
                                      <p:cBhvr>
                                        <p:cTn id="38" dur="500"/>
                                        <p:tgtEl>
                                          <p:spTgt spid="14"/>
                                        </p:tgtEl>
                                      </p:cBhvr>
                                    </p:animEffect>
                                  </p:childTnLst>
                                </p:cTn>
                              </p:par>
                              <p:par>
                                <p:cTn id="39" presetID="8" presetClass="emph" presetSubtype="0" repeatCount="indefinite" fill="hold" grpId="1" nodeType="withEffect">
                                  <p:stCondLst>
                                    <p:cond delay="5730"/>
                                  </p:stCondLst>
                                  <p:childTnLst>
                                    <p:animRot by="21600000">
                                      <p:cBhvr>
                                        <p:cTn id="40" dur="2000" fill="hold"/>
                                        <p:tgtEl>
                                          <p:spTgt spid="14"/>
                                        </p:tgtEl>
                                        <p:attrNameLst>
                                          <p:attrName>r</p:attrName>
                                        </p:attrNameLst>
                                      </p:cBhvr>
                                    </p:animRot>
                                  </p:childTnLst>
                                </p:cTn>
                              </p:par>
                              <p:par>
                                <p:cTn id="41" presetID="2" presetClass="entr" presetSubtype="4" accel="72000" fill="hold" grpId="0" nodeType="withEffect">
                                  <p:stCondLst>
                                    <p:cond delay="5730"/>
                                  </p:stCondLst>
                                  <p:iterate type="lt">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700" fill="hold"/>
                                        <p:tgtEl>
                                          <p:spTgt spid="15"/>
                                        </p:tgtEl>
                                        <p:attrNameLst>
                                          <p:attrName>ppt_x</p:attrName>
                                        </p:attrNameLst>
                                      </p:cBhvr>
                                      <p:tavLst>
                                        <p:tav tm="0">
                                          <p:val>
                                            <p:strVal val="#ppt_x"/>
                                          </p:val>
                                        </p:tav>
                                        <p:tav tm="100000">
                                          <p:val>
                                            <p:strVal val="#ppt_x"/>
                                          </p:val>
                                        </p:tav>
                                      </p:tavLst>
                                    </p:anim>
                                    <p:anim calcmode="lin" valueType="num">
                                      <p:cBhvr additive="base">
                                        <p:cTn id="44" dur="700" fill="hold"/>
                                        <p:tgtEl>
                                          <p:spTgt spid="15"/>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9930"/>
                                  </p:stCondLst>
                                  <p:childTnLst>
                                    <p:set>
                                      <p:cBhvr>
                                        <p:cTn id="46" dur="1" fill="hold">
                                          <p:stCondLst>
                                            <p:cond delay="0"/>
                                          </p:stCondLst>
                                        </p:cTn>
                                        <p:tgtEl>
                                          <p:spTgt spid="17"/>
                                        </p:tgtEl>
                                        <p:attrNameLst>
                                          <p:attrName>style.visibility</p:attrName>
                                        </p:attrNameLst>
                                      </p:cBhvr>
                                      <p:to>
                                        <p:strVal val="visible"/>
                                      </p:to>
                                    </p:set>
                                    <p:animEffect transition="in" filter="wheel(1)">
                                      <p:cBhvr>
                                        <p:cTn id="47" dur="1000"/>
                                        <p:tgtEl>
                                          <p:spTgt spid="17"/>
                                        </p:tgtEl>
                                      </p:cBhvr>
                                    </p:animEffect>
                                  </p:childTnLst>
                                </p:cTn>
                              </p:par>
                              <p:par>
                                <p:cTn id="48" presetID="8" presetClass="emph" presetSubtype="0" repeatCount="indefinite" fill="hold" grpId="1" nodeType="withEffect">
                                  <p:stCondLst>
                                    <p:cond delay="10430"/>
                                  </p:stCondLst>
                                  <p:childTnLst>
                                    <p:animRot by="21600000">
                                      <p:cBhvr>
                                        <p:cTn id="49" dur="2875" fill="hold"/>
                                        <p:tgtEl>
                                          <p:spTgt spid="17"/>
                                        </p:tgtEl>
                                        <p:attrNameLst>
                                          <p:attrName>r</p:attrName>
                                        </p:attrNameLst>
                                      </p:cBhvr>
                                    </p:animRot>
                                  </p:childTnLst>
                                </p:cTn>
                              </p:par>
                              <p:par>
                                <p:cTn id="50" presetID="2" presetClass="entr" presetSubtype="4" accel="72000" fill="hold" grpId="0" nodeType="withEffect">
                                  <p:stCondLst>
                                    <p:cond delay="10930"/>
                                  </p:stCondLst>
                                  <p:iterate type="lt">
                                    <p:tmPct val="10000"/>
                                  </p:iterate>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600" fill="hold"/>
                                        <p:tgtEl>
                                          <p:spTgt spid="18"/>
                                        </p:tgtEl>
                                        <p:attrNameLst>
                                          <p:attrName>ppt_x</p:attrName>
                                        </p:attrNameLst>
                                      </p:cBhvr>
                                      <p:tavLst>
                                        <p:tav tm="0">
                                          <p:val>
                                            <p:strVal val="#ppt_x"/>
                                          </p:val>
                                        </p:tav>
                                        <p:tav tm="100000">
                                          <p:val>
                                            <p:strVal val="#ppt_x"/>
                                          </p:val>
                                        </p:tav>
                                      </p:tavLst>
                                    </p:anim>
                                    <p:anim calcmode="lin" valueType="num">
                                      <p:cBhvr additive="base">
                                        <p:cTn id="53" dur="600" fill="hold"/>
                                        <p:tgtEl>
                                          <p:spTgt spid="18"/>
                                        </p:tgtEl>
                                        <p:attrNameLst>
                                          <p:attrName>ppt_y</p:attrName>
                                        </p:attrNameLst>
                                      </p:cBhvr>
                                      <p:tavLst>
                                        <p:tav tm="0">
                                          <p:val>
                                            <p:strVal val="1+#ppt_h/2"/>
                                          </p:val>
                                        </p:tav>
                                        <p:tav tm="100000">
                                          <p:val>
                                            <p:strVal val="#ppt_y"/>
                                          </p:val>
                                        </p:tav>
                                      </p:tavLst>
                                    </p:anim>
                                  </p:childTnLst>
                                </p:cTn>
                              </p:par>
                              <p:par>
                                <p:cTn id="54" presetID="2" presetClass="entr" presetSubtype="4" accel="72000" fill="hold" grpId="0" nodeType="withEffect">
                                  <p:stCondLst>
                                    <p:cond delay="930"/>
                                  </p:stCondLst>
                                  <p:iterate type="lt">
                                    <p:tmPct val="0"/>
                                  </p:iterate>
                                  <p:childTnLst>
                                    <p:set>
                                      <p:cBhvr>
                                        <p:cTn id="55" dur="1" fill="hold">
                                          <p:stCondLst>
                                            <p:cond delay="0"/>
                                          </p:stCondLst>
                                        </p:cTn>
                                        <p:tgtEl>
                                          <p:spTgt spid="2"/>
                                        </p:tgtEl>
                                        <p:attrNameLst>
                                          <p:attrName>style.visibility</p:attrName>
                                        </p:attrNameLst>
                                      </p:cBhvr>
                                      <p:to>
                                        <p:strVal val="visible"/>
                                      </p:to>
                                    </p:set>
                                    <p:anim calcmode="lin" valueType="num">
                                      <p:cBhvr additive="base">
                                        <p:cTn id="56" dur="600" fill="hold"/>
                                        <p:tgtEl>
                                          <p:spTgt spid="2"/>
                                        </p:tgtEl>
                                        <p:attrNameLst>
                                          <p:attrName>ppt_x</p:attrName>
                                        </p:attrNameLst>
                                      </p:cBhvr>
                                      <p:tavLst>
                                        <p:tav tm="0">
                                          <p:val>
                                            <p:strVal val="#ppt_x"/>
                                          </p:val>
                                        </p:tav>
                                        <p:tav tm="100000">
                                          <p:val>
                                            <p:strVal val="#ppt_x"/>
                                          </p:val>
                                        </p:tav>
                                      </p:tavLst>
                                    </p:anim>
                                    <p:anim calcmode="lin" valueType="num">
                                      <p:cBhvr additive="base">
                                        <p:cTn id="57" dur="600" fill="hold"/>
                                        <p:tgtEl>
                                          <p:spTgt spid="2"/>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143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600"/>
                                        <p:tgtEl>
                                          <p:spTgt spid="3"/>
                                        </p:tgtEl>
                                      </p:cBhvr>
                                    </p:animEffect>
                                  </p:childTnLst>
                                </p:cTn>
                              </p:par>
                              <p:par>
                                <p:cTn id="61" presetID="2" presetClass="entr" presetSubtype="4" accel="72000" fill="hold" grpId="0" nodeType="withEffect">
                                  <p:stCondLst>
                                    <p:cond delay="930"/>
                                  </p:stCondLst>
                                  <p:iterate type="lt">
                                    <p:tmPct val="0"/>
                                  </p:iterate>
                                  <p:childTnLst>
                                    <p:set>
                                      <p:cBhvr>
                                        <p:cTn id="62" dur="1" fill="hold">
                                          <p:stCondLst>
                                            <p:cond delay="0"/>
                                          </p:stCondLst>
                                        </p:cTn>
                                        <p:tgtEl>
                                          <p:spTgt spid="4"/>
                                        </p:tgtEl>
                                        <p:attrNameLst>
                                          <p:attrName>style.visibility</p:attrName>
                                        </p:attrNameLst>
                                      </p:cBhvr>
                                      <p:to>
                                        <p:strVal val="visible"/>
                                      </p:to>
                                    </p:set>
                                    <p:anim calcmode="lin" valueType="num">
                                      <p:cBhvr additive="base">
                                        <p:cTn id="63" dur="600" fill="hold"/>
                                        <p:tgtEl>
                                          <p:spTgt spid="4"/>
                                        </p:tgtEl>
                                        <p:attrNameLst>
                                          <p:attrName>ppt_x</p:attrName>
                                        </p:attrNameLst>
                                      </p:cBhvr>
                                      <p:tavLst>
                                        <p:tav tm="0">
                                          <p:val>
                                            <p:strVal val="#ppt_x"/>
                                          </p:val>
                                        </p:tav>
                                        <p:tav tm="100000">
                                          <p:val>
                                            <p:strVal val="#ppt_x"/>
                                          </p:val>
                                        </p:tav>
                                      </p:tavLst>
                                    </p:anim>
                                    <p:anim calcmode="lin" valueType="num">
                                      <p:cBhvr additive="base">
                                        <p:cTn id="64" dur="600" fill="hold"/>
                                        <p:tgtEl>
                                          <p:spTgt spid="4"/>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143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600"/>
                                        <p:tgtEl>
                                          <p:spTgt spid="5"/>
                                        </p:tgtEl>
                                      </p:cBhvr>
                                    </p:animEffect>
                                  </p:childTnLst>
                                </p:cTn>
                              </p:par>
                              <p:par>
                                <p:cTn id="68" presetID="2" presetClass="entr" presetSubtype="4" accel="72000" fill="hold" grpId="0" nodeType="withEffect">
                                  <p:stCondLst>
                                    <p:cond delay="930"/>
                                  </p:stCondLst>
                                  <p:iterate type="lt">
                                    <p:tmPct val="0"/>
                                  </p:iterate>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600" fill="hold"/>
                                        <p:tgtEl>
                                          <p:spTgt spid="24"/>
                                        </p:tgtEl>
                                        <p:attrNameLst>
                                          <p:attrName>ppt_x</p:attrName>
                                        </p:attrNameLst>
                                      </p:cBhvr>
                                      <p:tavLst>
                                        <p:tav tm="0">
                                          <p:val>
                                            <p:strVal val="#ppt_x"/>
                                          </p:val>
                                        </p:tav>
                                        <p:tav tm="100000">
                                          <p:val>
                                            <p:strVal val="#ppt_x"/>
                                          </p:val>
                                        </p:tav>
                                      </p:tavLst>
                                    </p:anim>
                                    <p:anim calcmode="lin" valueType="num">
                                      <p:cBhvr additive="base">
                                        <p:cTn id="71" dur="600" fill="hold"/>
                                        <p:tgtEl>
                                          <p:spTgt spid="24"/>
                                        </p:tgtEl>
                                        <p:attrNameLst>
                                          <p:attrName>ppt_y</p:attrName>
                                        </p:attrNameLst>
                                      </p:cBhvr>
                                      <p:tavLst>
                                        <p:tav tm="0">
                                          <p:val>
                                            <p:strVal val="1+#ppt_h/2"/>
                                          </p:val>
                                        </p:tav>
                                        <p:tav tm="100000">
                                          <p:val>
                                            <p:strVal val="#ppt_y"/>
                                          </p:val>
                                        </p:tav>
                                      </p:tavLst>
                                    </p:anim>
                                  </p:childTnLst>
                                </p:cTn>
                              </p:par>
                              <p:par>
                                <p:cTn id="72" presetID="10" presetClass="entr" presetSubtype="0" fill="hold" grpId="0" nodeType="withEffect">
                                  <p:stCondLst>
                                    <p:cond delay="143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6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17" grpId="0" animBg="1"/>
      <p:bldP spid="17" grpId="1" animBg="1"/>
      <p:bldP spid="18" grpId="0"/>
      <p:bldP spid="20" grpId="0"/>
      <p:bldP spid="2" grpId="0" bldLvl="0" animBg="1"/>
      <p:bldP spid="3" grpId="0"/>
      <p:bldP spid="4" grpId="0" bldLvl="0" animBg="1"/>
      <p:bldP spid="5" grpId="0"/>
      <p:bldP spid="24" grpId="0" bldLvl="0" animBg="1"/>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435648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对上述模型做了进一步压缩，即将人脸和人脸位置这两个输入替换为四个眼角的位置坐标</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2087724" y="1816460"/>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a:t>
            </a:r>
            <a:r>
              <a:rPr lang="zh-CN" altLang="en-US" dirty="0" smtClean="0"/>
              <a:t>提升</a:t>
            </a:r>
            <a:endParaRPr lang="en-US" altLang="zh-CN" dirty="0" smtClean="0"/>
          </a:p>
          <a:p>
            <a:r>
              <a:rPr lang="en-US" altLang="zh-CN" dirty="0" smtClean="0"/>
              <a:t>3.</a:t>
            </a:r>
            <a:r>
              <a:rPr lang="zh-CN" altLang="en-US" dirty="0" smtClean="0"/>
              <a:t>泛化能力差，不同数据集上效果不同</a:t>
            </a:r>
            <a:endParaRPr lang="zh-CN" altLang="en-US" dirty="0"/>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455876" y="3724672"/>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464496"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464496"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p:cNvSpPr txBox="1"/>
          <p:nvPr/>
        </p:nvSpPr>
        <p:spPr>
          <a:xfrm>
            <a:off x="4736617" y="2594178"/>
            <a:ext cx="816610" cy="252730"/>
          </a:xfrm>
          <a:prstGeom prst="rect">
            <a:avLst/>
          </a:prstGeom>
          <a:noFill/>
        </p:spPr>
        <p:txBody>
          <a:bodyPr wrap="none" lIns="68581" tIns="34291" rIns="68581" bIns="34291" rtlCol="0">
            <a:spAutoFit/>
          </a:bodyPr>
          <a:lstStyle>
            <a:defPPr>
              <a:defRPr lang="zh-CN"/>
            </a:defPPr>
            <a:lvl1pPr>
              <a:defRPr sz="1600">
                <a:solidFill>
                  <a:schemeClr val="tx1">
                    <a:lumMod val="50000"/>
                    <a:lumOff val="50000"/>
                  </a:schemeClr>
                </a:solidFill>
                <a:latin typeface="Arial" panose="020B0604020202020204" pitchFamily="34" charset="0"/>
                <a:ea typeface="Adobe 仿宋 Std R" panose="02020400000000000000" pitchFamily="18" charset="-122"/>
                <a:cs typeface="Arial" panose="020B0604020202020204" pitchFamily="34" charset="0"/>
              </a:defRPr>
            </a:lvl1pPr>
          </a:lstStyle>
          <a:p>
            <a:pPr algn="l">
              <a:buFont typeface="Arial" panose="020B0604020202020204" pitchFamily="34" charset="0"/>
              <a:buChar char="•"/>
            </a:pPr>
            <a:r>
              <a:rPr lang="zh-CN" altLang="en-US" sz="1200" dirty="0">
                <a:solidFill>
                  <a:schemeClr val="tx1">
                    <a:lumMod val="65000"/>
                    <a:lumOff val="35000"/>
                  </a:schemeClr>
                </a:solidFill>
              </a:rPr>
              <a:t>Text here</a:t>
            </a:r>
          </a:p>
        </p:txBody>
      </p:sp>
      <p:sp>
        <p:nvSpPr>
          <p:cNvPr id="5" name="文本框 1"/>
          <p:cNvSpPr txBox="1"/>
          <p:nvPr/>
        </p:nvSpPr>
        <p:spPr>
          <a:xfrm>
            <a:off x="4247964" y="1888468"/>
            <a:ext cx="3404615" cy="560705"/>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Text here</a:t>
            </a:r>
          </a:p>
        </p:txBody>
      </p:sp>
      <p:sp>
        <p:nvSpPr>
          <p:cNvPr id="6" name="文本框 9"/>
          <p:cNvSpPr txBox="1"/>
          <p:nvPr/>
        </p:nvSpPr>
        <p:spPr>
          <a:xfrm>
            <a:off x="6479187" y="2594178"/>
            <a:ext cx="816610" cy="252730"/>
          </a:xfrm>
          <a:prstGeom prst="rect">
            <a:avLst/>
          </a:prstGeom>
          <a:noFill/>
        </p:spPr>
        <p:txBody>
          <a:bodyPr wrap="none" lIns="68581" tIns="34291" rIns="68581" bIns="34291" rtlCol="0">
            <a:spAutoFit/>
          </a:bodyPr>
          <a:lstStyle>
            <a:defPPr>
              <a:defRPr lang="zh-CN"/>
            </a:defPPr>
            <a:lvl1pPr>
              <a:defRPr sz="1600">
                <a:solidFill>
                  <a:schemeClr val="tx1">
                    <a:lumMod val="50000"/>
                    <a:lumOff val="50000"/>
                  </a:schemeClr>
                </a:solidFill>
                <a:latin typeface="Arial" panose="020B0604020202020204" pitchFamily="34" charset="0"/>
                <a:ea typeface="Adobe 仿宋 Std R" panose="02020400000000000000" pitchFamily="18" charset="-122"/>
                <a:cs typeface="Arial" panose="020B0604020202020204" pitchFamily="34" charset="0"/>
              </a:defRPr>
            </a:lvl1pPr>
          </a:lstStyle>
          <a:p>
            <a:pPr algn="l">
              <a:buFont typeface="Arial" panose="020B0604020202020204" pitchFamily="34" charset="0"/>
              <a:buChar char="•"/>
            </a:pPr>
            <a:r>
              <a:rPr lang="zh-CN" altLang="en-US" sz="1200" dirty="0">
                <a:solidFill>
                  <a:schemeClr val="tx1">
                    <a:lumMod val="65000"/>
                    <a:lumOff val="35000"/>
                  </a:schemeClr>
                </a:solidFill>
              </a:rPr>
              <a:t>Text here</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par>
                                <p:cTn id="21" presetID="2" presetClass="entr" presetSubtype="8" fill="hold" grpId="0" nodeType="withEffect">
                                  <p:stCondLst>
                                    <p:cond delay="17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7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p:bldP spid="7" grpId="0" animBg="1"/>
      <p:bldP spid="7" grpId="1"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464"/>
            <a:ext cx="9144000" cy="2844800"/>
          </a:xfrm>
          <a:prstGeom prst="rect">
            <a:avLst/>
          </a:prstGeom>
        </p:spPr>
      </p:pic>
      <p:sp>
        <p:nvSpPr>
          <p:cNvPr id="4" name="文本框 3"/>
          <p:cNvSpPr txBox="1"/>
          <p:nvPr/>
        </p:nvSpPr>
        <p:spPr>
          <a:xfrm>
            <a:off x="1547664" y="1151056"/>
            <a:ext cx="5760640" cy="830997"/>
          </a:xfrm>
          <a:prstGeom prst="rect">
            <a:avLst/>
          </a:prstGeom>
          <a:noFill/>
        </p:spPr>
        <p:txBody>
          <a:bodyPr wrap="square" rtlCol="0">
            <a:spAutoFit/>
          </a:bodyPr>
          <a:lstStyle/>
          <a:p>
            <a:r>
              <a:rPr lang="en-US" altLang="zh-CN" sz="2400" dirty="0"/>
              <a:t> </a:t>
            </a:r>
            <a:r>
              <a:rPr lang="en-US" altLang="zh-CN" sz="2400" dirty="0" smtClean="0"/>
              <a:t>        </a:t>
            </a:r>
            <a:r>
              <a:rPr lang="zh-CN" altLang="en-US" sz="2400" dirty="0" smtClean="0"/>
              <a:t>以</a:t>
            </a:r>
            <a:r>
              <a:rPr lang="zh-CN" altLang="en-US" sz="2400" dirty="0"/>
              <a:t>眼睛图像或人脸图像为处理对象，估算人的视线方向或注视点位置</a:t>
            </a:r>
            <a:endParaRPr lang="zh-CN" altLang="en-US" sz="2400" dirty="0"/>
          </a:p>
        </p:txBody>
      </p:sp>
    </p:spTree>
    <p:extLst>
      <p:ext uri="{BB962C8B-B14F-4D97-AF65-F5344CB8AC3E}">
        <p14:creationId xmlns:p14="http://schemas.microsoft.com/office/powerpoint/2010/main" val="155892325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332148"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introduction</a:t>
            </a:r>
            <a:endPar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5" name="图片 4"/>
          <p:cNvPicPr>
            <a:picLocks noChangeAspect="1"/>
          </p:cNvPicPr>
          <p:nvPr/>
        </p:nvPicPr>
        <p:blipFill>
          <a:blip r:embed="rId2"/>
          <a:stretch>
            <a:fillRect/>
          </a:stretch>
        </p:blipFill>
        <p:spPr>
          <a:xfrm>
            <a:off x="395536" y="2320516"/>
            <a:ext cx="5711110" cy="21928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228" y="1354525"/>
            <a:ext cx="2057687" cy="3162741"/>
          </a:xfrm>
          <a:prstGeom prst="rect">
            <a:avLst/>
          </a:prstGeom>
        </p:spPr>
      </p:pic>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
        <p:nvSpPr>
          <p:cNvPr id="2" name="矩形 1"/>
          <p:cNvSpPr/>
          <p:nvPr/>
        </p:nvSpPr>
        <p:spPr>
          <a:xfrm>
            <a:off x="287524" y="2644552"/>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520564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2"/>
          <a:stretch>
            <a:fillRect/>
          </a:stretch>
        </p:blipFill>
        <p:spPr>
          <a:xfrm>
            <a:off x="1043608" y="1456420"/>
            <a:ext cx="7078603" cy="2722540"/>
          </a:xfrm>
          <a:prstGeom prst="rect">
            <a:avLst/>
          </a:prstGeom>
        </p:spPr>
      </p:pic>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TotalTime>
  <Words>821</Words>
  <Application>Microsoft Office PowerPoint</Application>
  <PresentationFormat>自定义</PresentationFormat>
  <Paragraphs>90</Paragraphs>
  <Slides>25</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Adobe Gothic Std B</vt:lpstr>
      <vt:lpstr>Adobe 仿宋 Std R</vt:lpstr>
      <vt:lpstr>-apple-system</vt:lpstr>
      <vt:lpstr>Kozuka Gothic Pr6N H</vt:lpstr>
      <vt:lpstr>博洋行书 7000</vt:lpstr>
      <vt:lpstr>宋体</vt: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359</cp:revision>
  <dcterms:created xsi:type="dcterms:W3CDTF">2017-03-25T02:22:00Z</dcterms:created>
  <dcterms:modified xsi:type="dcterms:W3CDTF">2020-10-14T01:19:36Z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